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63" r:id="rId7"/>
    <p:sldId id="260" r:id="rId8"/>
    <p:sldId id="258" r:id="rId9"/>
    <p:sldId id="269" r:id="rId10"/>
    <p:sldId id="270" r:id="rId11"/>
    <p:sldId id="264" r:id="rId12"/>
    <p:sldId id="261" r:id="rId13"/>
    <p:sldId id="262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76197" autoAdjust="0"/>
  </p:normalViewPr>
  <p:slideViewPr>
    <p:cSldViewPr>
      <p:cViewPr varScale="1">
        <p:scale>
          <a:sx n="55" d="100"/>
          <a:sy n="55" d="100"/>
        </p:scale>
        <p:origin x="-11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7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62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15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0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583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58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26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07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230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75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4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46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5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84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5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9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2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221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5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3992" y="506167"/>
            <a:ext cx="5760640" cy="2694234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5500" b="0" i="0" dirty="0" smtClean="0">
                <a:solidFill>
                  <a:srgbClr val="006600"/>
                </a:solidFill>
                <a:latin typeface="Cambria"/>
              </a:rPr>
              <a:t>“</a:t>
            </a:r>
            <a:r>
              <a:rPr lang="ru-RU" sz="5500" dirty="0" smtClean="0">
                <a:solidFill>
                  <a:srgbClr val="006600"/>
                </a:solidFill>
                <a:latin typeface="Cambria"/>
              </a:rPr>
              <a:t>ПОДСНЕЖНИК БЕЛОСНЕЖНЫЙ</a:t>
            </a:r>
            <a:r>
              <a:rPr lang="ru-RU" sz="5500" b="0" i="0" dirty="0" smtClean="0">
                <a:solidFill>
                  <a:srgbClr val="006600"/>
                </a:solidFill>
                <a:latin typeface="Cambria"/>
              </a:rPr>
              <a:t>"</a:t>
            </a:r>
            <a:endParaRPr lang="ru-RU" sz="5500" b="0" i="0" dirty="0">
              <a:solidFill>
                <a:srgbClr val="006600"/>
              </a:solidFill>
              <a:latin typeface="Cambria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135560" y="692696"/>
            <a:ext cx="3564535" cy="4335857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51984" y="4725144"/>
            <a:ext cx="5832648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6600"/>
                </a:solidFill>
              </a:rPr>
              <a:t>МБДОУ детский сад №9, г. Кропоткин, Краснодарский край.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Воспитатель: Ибрагимова Елена Александровна 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687761"/>
            <a:ext cx="5040560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</a:rPr>
              <a:t>После окончания их цветения наступает время формирования семян. Они созревают в зеленовато-жёлтой, закруглённой мясистой </a:t>
            </a:r>
            <a:r>
              <a:rPr lang="ru-RU" sz="3600" dirty="0" smtClean="0">
                <a:solidFill>
                  <a:srgbClr val="008000"/>
                </a:solidFill>
              </a:rPr>
              <a:t>коробочке. </a:t>
            </a:r>
            <a:endParaRPr lang="ru-RU" sz="3600" dirty="0">
              <a:solidFill>
                <a:srgbClr val="008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1944" y="188640"/>
            <a:ext cx="6127229" cy="5832648"/>
          </a:xfrm>
        </p:spPr>
      </p:pic>
    </p:spTree>
    <p:extLst>
      <p:ext uri="{BB962C8B-B14F-4D97-AF65-F5344CB8AC3E}">
        <p14:creationId xmlns:p14="http://schemas.microsoft.com/office/powerpoint/2010/main" xmlns="" val="184282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3472" y="620689"/>
            <a:ext cx="10081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Open Sans"/>
              </a:rPr>
              <a:t>Подснежник лесной занесён в Красную книгу как исчезающий вид, а значит рвать и собирать его в лесу для того, чтобы сформировать букет подснежников – запрещается. </a:t>
            </a:r>
          </a:p>
        </p:txBody>
      </p:sp>
    </p:spTree>
    <p:extLst>
      <p:ext uri="{BB962C8B-B14F-4D97-AF65-F5344CB8AC3E}">
        <p14:creationId xmlns:p14="http://schemas.microsoft.com/office/powerpoint/2010/main" xmlns="" val="277735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71464" y="4941168"/>
            <a:ext cx="9738173" cy="1368152"/>
          </a:xfrm>
        </p:spPr>
        <p:txBody>
          <a:bodyPr>
            <a:normAutofit lnSpcReduction="10000"/>
          </a:bodyPr>
          <a:lstStyle/>
          <a:p>
            <a:pPr marL="0" indent="0" algn="just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rgbClr val="008000"/>
                </a:solidFill>
                <a:latin typeface="Cambria"/>
                <a:ea typeface="+mn-ea"/>
                <a:cs typeface="+mn-cs"/>
              </a:rPr>
              <a:t>Первоцветы</a:t>
            </a:r>
            <a:r>
              <a:rPr lang="ru-RU" sz="2800" b="0" i="0" dirty="0" smtClean="0">
                <a:solidFill>
                  <a:srgbClr val="008000"/>
                </a:solidFill>
                <a:latin typeface="Cambria"/>
                <a:ea typeface="+mn-ea"/>
                <a:cs typeface="+mn-cs"/>
              </a:rPr>
              <a:t> – первые представители растительного мира, появляющиеся после долгой зимы. Они -  символ весны, просыпающейся жизни.</a:t>
            </a:r>
            <a:endParaRPr lang="ru-RU" sz="2800" b="0" i="0" dirty="0">
              <a:solidFill>
                <a:srgbClr val="008000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9456" y="188639"/>
            <a:ext cx="9937104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0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368" y="4983559"/>
            <a:ext cx="10945216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Как правило в природе </a:t>
            </a:r>
            <a:r>
              <a:rPr lang="ru-RU" sz="2800" b="1" dirty="0" smtClean="0">
                <a:solidFill>
                  <a:srgbClr val="008000"/>
                </a:solidFill>
              </a:rPr>
              <a:t>подснежники </a:t>
            </a:r>
            <a:r>
              <a:rPr lang="ru-RU" sz="2800" dirty="0" smtClean="0">
                <a:solidFill>
                  <a:srgbClr val="008000"/>
                </a:solidFill>
              </a:rPr>
              <a:t>– </a:t>
            </a:r>
            <a:r>
              <a:rPr lang="ru-RU" sz="2800" b="1" dirty="0" smtClean="0">
                <a:solidFill>
                  <a:srgbClr val="008000"/>
                </a:solidFill>
              </a:rPr>
              <a:t>лесные цветы</a:t>
            </a:r>
            <a:r>
              <a:rPr lang="ru-RU" sz="2800" dirty="0" smtClean="0">
                <a:solidFill>
                  <a:srgbClr val="008000"/>
                </a:solidFill>
              </a:rPr>
              <a:t>. Впрочем, их можно встретить где угодно, но они просто обожают влажную питательную почву.</a:t>
            </a:r>
            <a:endParaRPr lang="ru-RU" sz="2800" dirty="0">
              <a:solidFill>
                <a:srgbClr val="008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7792" y="116632"/>
            <a:ext cx="9826760" cy="47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0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103784"/>
          </a:xfrm>
        </p:spPr>
        <p:txBody>
          <a:bodyPr numCol="2">
            <a:normAutofit fontScale="90000"/>
          </a:bodyPr>
          <a:lstStyle/>
          <a:p>
            <a:r>
              <a:rPr lang="ru-RU" sz="2700" b="1" dirty="0" smtClean="0">
                <a:solidFill>
                  <a:srgbClr val="008000"/>
                </a:solidFill>
              </a:rPr>
              <a:t>Прорастает </a:t>
            </a:r>
            <a:r>
              <a:rPr lang="ru-RU" sz="2700" b="1" dirty="0">
                <a:solidFill>
                  <a:srgbClr val="008000"/>
                </a:solidFill>
              </a:rPr>
              <a:t>сквозь снежок,</a:t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ru-RU" sz="2700" b="1" dirty="0">
                <a:solidFill>
                  <a:srgbClr val="008000"/>
                </a:solidFill>
              </a:rPr>
              <a:t>К солнечным лучам, цветок,</a:t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en-US" sz="2700" b="1" dirty="0" smtClean="0">
                <a:solidFill>
                  <a:srgbClr val="008000"/>
                </a:solidFill>
              </a:rPr>
              <a:t/>
            </a:r>
            <a:br>
              <a:rPr lang="en-US" sz="2700" b="1" dirty="0" smtClean="0">
                <a:solidFill>
                  <a:srgbClr val="008000"/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Маленький </a:t>
            </a:r>
            <a:r>
              <a:rPr lang="ru-RU" sz="2700" b="1" dirty="0">
                <a:solidFill>
                  <a:srgbClr val="008000"/>
                </a:solidFill>
              </a:rPr>
              <a:t>и нежный,</a:t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ru-RU" sz="2700" b="1" dirty="0">
                <a:solidFill>
                  <a:srgbClr val="008000"/>
                </a:solidFill>
              </a:rPr>
              <a:t>Беленький подснежник.</a:t>
            </a:r>
            <a:r>
              <a:rPr lang="ru-RU" sz="3100" b="1" dirty="0">
                <a:solidFill>
                  <a:srgbClr val="008000"/>
                </a:solidFill>
              </a:rPr>
              <a:t/>
            </a:r>
            <a:br>
              <a:rPr lang="ru-RU" sz="3100" b="1" dirty="0">
                <a:solidFill>
                  <a:srgbClr val="008000"/>
                </a:solidFill>
              </a:rPr>
            </a:br>
            <a:r>
              <a:rPr lang="en-US" sz="2700" dirty="0" smtClean="0">
                <a:solidFill>
                  <a:srgbClr val="008000"/>
                </a:solidFill>
              </a:rPr>
              <a:t>                                   </a:t>
            </a:r>
            <a:r>
              <a:rPr lang="ru-RU" sz="2000" dirty="0" err="1" smtClean="0">
                <a:solidFill>
                  <a:srgbClr val="008000"/>
                </a:solidFill>
              </a:rPr>
              <a:t>Маслей</a:t>
            </a:r>
            <a:r>
              <a:rPr lang="ru-RU" sz="2000" dirty="0" smtClean="0">
                <a:solidFill>
                  <a:srgbClr val="008000"/>
                </a:solidFill>
              </a:rPr>
              <a:t> </a:t>
            </a:r>
            <a:r>
              <a:rPr lang="ru-RU" sz="2000" dirty="0">
                <a:solidFill>
                  <a:srgbClr val="008000"/>
                </a:solidFill>
              </a:rPr>
              <a:t>Н</a:t>
            </a:r>
            <a:r>
              <a:rPr lang="ru-RU" sz="2000" dirty="0" smtClean="0">
                <a:solidFill>
                  <a:srgbClr val="008000"/>
                </a:solidFill>
              </a:rPr>
              <a:t>.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7667" y="1484784"/>
            <a:ext cx="941666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03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4680520" cy="2448272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6600"/>
                </a:solidFill>
              </a:rPr>
              <a:t>В </a:t>
            </a:r>
            <a:r>
              <a:rPr lang="ru-RU" sz="2800" dirty="0">
                <a:solidFill>
                  <a:srgbClr val="006600"/>
                </a:solidFill>
              </a:rPr>
              <a:t>бутоне цветок похож на висящую каплю молока, </a:t>
            </a:r>
            <a:r>
              <a:rPr lang="ru-RU" sz="2800" dirty="0" smtClean="0">
                <a:solidFill>
                  <a:srgbClr val="006600"/>
                </a:solidFill>
              </a:rPr>
              <a:t>  поэтому </a:t>
            </a:r>
            <a:r>
              <a:rPr lang="ru-RU" sz="2800" dirty="0">
                <a:solidFill>
                  <a:srgbClr val="006600"/>
                </a:solidFill>
              </a:rPr>
              <a:t>его латинское название </a:t>
            </a:r>
            <a:r>
              <a:rPr lang="ru-RU" sz="2800" dirty="0" smtClean="0">
                <a:solidFill>
                  <a:srgbClr val="006600"/>
                </a:solidFill>
              </a:rPr>
              <a:t>галантус, 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что обозначает </a:t>
            </a:r>
            <a:r>
              <a:rPr lang="ru-RU" sz="2800" dirty="0">
                <a:solidFill>
                  <a:srgbClr val="006600"/>
                </a:solidFill>
              </a:rPr>
              <a:t>молочный </a:t>
            </a:r>
            <a:r>
              <a:rPr lang="ru-RU" sz="2800" dirty="0" smtClean="0">
                <a:solidFill>
                  <a:srgbClr val="006600"/>
                </a:solidFill>
              </a:rPr>
              <a:t>цветок.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23992" y="116632"/>
            <a:ext cx="5528344" cy="3108176"/>
          </a:xfrm>
        </p:spPr>
      </p:pic>
      <p:sp>
        <p:nvSpPr>
          <p:cNvPr id="8" name="Прямоугольник 7"/>
          <p:cNvSpPr/>
          <p:nvPr/>
        </p:nvSpPr>
        <p:spPr>
          <a:xfrm>
            <a:off x="6384032" y="350100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Динь! Дон!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Динь! Дон!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Это что за нежный звон?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Это пролесок-подснежник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Улыбается сквозь сон!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i="1" dirty="0">
                <a:solidFill>
                  <a:srgbClr val="008000"/>
                </a:solidFill>
              </a:rPr>
              <a:t>Юнна </a:t>
            </a:r>
            <a:r>
              <a:rPr lang="ru-RU" sz="2800" i="1" dirty="0" err="1">
                <a:solidFill>
                  <a:srgbClr val="008000"/>
                </a:solidFill>
              </a:rPr>
              <a:t>Мориц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251" y="3068960"/>
            <a:ext cx="53797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9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3" y="260648"/>
            <a:ext cx="4320479" cy="50405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4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srgbClr val="008000"/>
                </a:solidFill>
              </a:rPr>
              <a:t>Самый </a:t>
            </a:r>
            <a:r>
              <a:rPr lang="ru-RU" sz="4000" dirty="0">
                <a:solidFill>
                  <a:srgbClr val="008000"/>
                </a:solidFill>
              </a:rPr>
              <a:t>первый, самый тонкий,</a:t>
            </a:r>
            <a:br>
              <a:rPr lang="ru-RU" sz="4000" dirty="0">
                <a:solidFill>
                  <a:srgbClr val="008000"/>
                </a:solidFill>
              </a:rPr>
            </a:br>
            <a:r>
              <a:rPr lang="ru-RU" sz="4000" dirty="0">
                <a:solidFill>
                  <a:srgbClr val="008000"/>
                </a:solidFill>
              </a:rPr>
              <a:t>Есть цветок с названьем нежным.</a:t>
            </a:r>
            <a:br>
              <a:rPr lang="ru-RU" sz="4000" dirty="0">
                <a:solidFill>
                  <a:srgbClr val="008000"/>
                </a:solidFill>
              </a:rPr>
            </a:br>
            <a:r>
              <a:rPr lang="ru-RU" sz="4000" dirty="0">
                <a:solidFill>
                  <a:srgbClr val="008000"/>
                </a:solidFill>
              </a:rPr>
              <a:t>Как привет капели звонкой,</a:t>
            </a:r>
            <a:br>
              <a:rPr lang="ru-RU" sz="4000" dirty="0">
                <a:solidFill>
                  <a:srgbClr val="008000"/>
                </a:solidFill>
              </a:rPr>
            </a:br>
            <a:r>
              <a:rPr lang="ru-RU" sz="4000" dirty="0">
                <a:solidFill>
                  <a:srgbClr val="008000"/>
                </a:solidFill>
              </a:rPr>
              <a:t>Называется подснежник.</a:t>
            </a:r>
            <a:br>
              <a:rPr lang="ru-RU" sz="4000" dirty="0">
                <a:solidFill>
                  <a:srgbClr val="008000"/>
                </a:solidFill>
              </a:rPr>
            </a:br>
            <a:r>
              <a:rPr lang="ru-RU" sz="2700" dirty="0" smtClean="0">
                <a:solidFill>
                  <a:srgbClr val="008000"/>
                </a:solidFill>
              </a:rPr>
              <a:t/>
            </a:r>
            <a:br>
              <a:rPr lang="ru-RU" sz="2700" dirty="0" smtClean="0">
                <a:solidFill>
                  <a:srgbClr val="008000"/>
                </a:solidFill>
              </a:rPr>
            </a:br>
            <a:r>
              <a:rPr lang="ru-RU" sz="2200" i="1" dirty="0" smtClean="0">
                <a:solidFill>
                  <a:srgbClr val="008000"/>
                </a:solidFill>
              </a:rPr>
              <a:t>В.Нищев</a:t>
            </a:r>
            <a:endParaRPr lang="ru-RU" sz="2200" b="0" i="0" dirty="0">
              <a:solidFill>
                <a:srgbClr val="008000"/>
              </a:solidFill>
              <a:latin typeface="Cambria"/>
            </a:endParaRPr>
          </a:p>
        </p:txBody>
      </p:sp>
      <p:pic>
        <p:nvPicPr>
          <p:cNvPr id="1026" name="Picture 2" descr="между снего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7888" y="764704"/>
            <a:ext cx="6460644" cy="49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26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3508648" cy="50642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8000"/>
                </a:solidFill>
              </a:rPr>
              <a:t>Первым вылез из темницы</a:t>
            </a:r>
            <a:br>
              <a:rPr lang="ru-RU" sz="3600" dirty="0">
                <a:solidFill>
                  <a:srgbClr val="008000"/>
                </a:solidFill>
              </a:rPr>
            </a:br>
            <a:r>
              <a:rPr lang="ru-RU" sz="3600" dirty="0">
                <a:solidFill>
                  <a:srgbClr val="008000"/>
                </a:solidFill>
              </a:rPr>
              <a:t>На лесной проталинке.</a:t>
            </a:r>
            <a:br>
              <a:rPr lang="ru-RU" sz="3600" dirty="0">
                <a:solidFill>
                  <a:srgbClr val="008000"/>
                </a:solidFill>
              </a:rPr>
            </a:br>
            <a:r>
              <a:rPr lang="ru-RU" sz="3600" dirty="0">
                <a:solidFill>
                  <a:srgbClr val="008000"/>
                </a:solidFill>
              </a:rPr>
              <a:t>Он мороза не боится,</a:t>
            </a:r>
            <a:br>
              <a:rPr lang="ru-RU" sz="3600" dirty="0">
                <a:solidFill>
                  <a:srgbClr val="008000"/>
                </a:solidFill>
              </a:rPr>
            </a:br>
            <a:r>
              <a:rPr lang="ru-RU" sz="3600" dirty="0">
                <a:solidFill>
                  <a:srgbClr val="008000"/>
                </a:solidFill>
              </a:rPr>
              <a:t>Хоть и очень маленький.</a:t>
            </a:r>
            <a:br>
              <a:rPr lang="ru-RU" sz="3600" dirty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5880" y="381000"/>
            <a:ext cx="5484440" cy="5484440"/>
          </a:xfrm>
        </p:spPr>
      </p:pic>
    </p:spTree>
    <p:extLst>
      <p:ext uri="{BB962C8B-B14F-4D97-AF65-F5344CB8AC3E}">
        <p14:creationId xmlns:p14="http://schemas.microsoft.com/office/powerpoint/2010/main" xmlns="" val="303143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1881320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      При </a:t>
            </a:r>
            <a:r>
              <a:rPr lang="ru-RU" dirty="0">
                <a:solidFill>
                  <a:srgbClr val="008000"/>
                </a:solidFill>
              </a:rPr>
              <a:t>раскрытии бутона три внутренние более короткие доли, сомкнуты в маленький </a:t>
            </a:r>
            <a:r>
              <a:rPr lang="ru-RU" dirty="0" smtClean="0">
                <a:solidFill>
                  <a:srgbClr val="008000"/>
                </a:solidFill>
              </a:rPr>
              <a:t>колокольчик, </a:t>
            </a:r>
            <a:r>
              <a:rPr lang="ru-RU" dirty="0">
                <a:solidFill>
                  <a:srgbClr val="008000"/>
                </a:solidFill>
              </a:rPr>
              <a:t>внутри которого спрятаны  тычинки и пестик.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36" y="1366150"/>
            <a:ext cx="5597740" cy="4192594"/>
          </a:xfrm>
        </p:spPr>
      </p:pic>
      <p:sp>
        <p:nvSpPr>
          <p:cNvPr id="6" name="Прямоугольник 5"/>
          <p:cNvSpPr/>
          <p:nvPr/>
        </p:nvSpPr>
        <p:spPr>
          <a:xfrm>
            <a:off x="2711624" y="5733256"/>
            <a:ext cx="915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8000"/>
                </a:solidFill>
              </a:rPr>
              <a:t>За это зовут растение снежным колокольчиком.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6182" y="1353459"/>
            <a:ext cx="5815990" cy="42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56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432" y="5013176"/>
            <a:ext cx="5112568" cy="9304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Из—под снега расцветает,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Раньше всех весну встречает</a:t>
            </a:r>
            <a:r>
              <a:rPr lang="ru-RU" sz="2800" dirty="0" smtClean="0">
                <a:solidFill>
                  <a:srgbClr val="008000"/>
                </a:solidFill>
              </a:rPr>
              <a:t>.</a:t>
            </a:r>
            <a:endParaRPr lang="ru-RU" sz="2800" dirty="0">
              <a:solidFill>
                <a:srgbClr val="008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7408" y="188640"/>
            <a:ext cx="5209260" cy="4608512"/>
          </a:xfrm>
          <a:ln>
            <a:solidFill>
              <a:srgbClr val="00B0F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88640"/>
            <a:ext cx="4572000" cy="8640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Белый, синий, голубой.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Появился он весной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340768"/>
            <a:ext cx="5693941" cy="4710638"/>
          </a:xfrm>
        </p:spPr>
      </p:pic>
    </p:spTree>
    <p:extLst>
      <p:ext uri="{BB962C8B-B14F-4D97-AF65-F5344CB8AC3E}">
        <p14:creationId xmlns:p14="http://schemas.microsoft.com/office/powerpoint/2010/main" xmlns="" val="4262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2029-01-01T08:00:00+00:00</AssetExpire>
    <CampaignTagsTaxHTField0 xmlns="9d035d7d-02e5-4a00-8b62-9a556aabc7b5">
      <Terms xmlns="http://schemas.microsoft.com/office/infopath/2007/PartnerControls"/>
    </CampaignTagsTaxHTField0>
    <IntlLangReviewDate xmlns="9d035d7d-02e5-4a00-8b62-9a556aabc7b5" xsi:nil="true"/>
    <TPFriendlyName xmlns="9d035d7d-02e5-4a00-8b62-9a556aabc7b5" xsi:nil="true"/>
    <IntlLangReview xmlns="9d035d7d-02e5-4a00-8b62-9a556aabc7b5">false</IntlLangReview>
    <LocLastLocAttemptVersionLookup xmlns="9d035d7d-02e5-4a00-8b62-9a556aabc7b5">854417</LocLastLocAttemptVersionLookup>
    <PolicheckWords xmlns="9d035d7d-02e5-4a00-8b62-9a556aabc7b5" xsi:nil="true"/>
    <SubmitterId xmlns="9d035d7d-02e5-4a00-8b62-9a556aabc7b5" xsi:nil="true"/>
    <AcquiredFrom xmlns="9d035d7d-02e5-4a00-8b62-9a556aabc7b5">Internal MS</AcquiredFrom>
    <EditorialStatus xmlns="9d035d7d-02e5-4a00-8b62-9a556aabc7b5">Complete</EditorialStatus>
    <Markets xmlns="9d035d7d-02e5-4a00-8b62-9a556aabc7b5"/>
    <OriginAsset xmlns="9d035d7d-02e5-4a00-8b62-9a556aabc7b5" xsi:nil="true"/>
    <AssetStart xmlns="9d035d7d-02e5-4a00-8b62-9a556aabc7b5">2012-08-29T21:24:00+00:00</AssetStart>
    <FriendlyTitle xmlns="9d035d7d-02e5-4a00-8b62-9a556aabc7b5" xsi:nil="true"/>
    <MarketSpecific xmlns="9d035d7d-02e5-4a00-8b62-9a556aabc7b5">false</MarketSpecific>
    <TPNamespace xmlns="9d035d7d-02e5-4a00-8b62-9a556aabc7b5" xsi:nil="true"/>
    <PublishStatusLookup xmlns="9d035d7d-02e5-4a00-8b62-9a556aabc7b5">
      <Value>460376</Value>
    </PublishStatusLookup>
    <APAuthor xmlns="9d035d7d-02e5-4a00-8b62-9a556aabc7b5">
      <UserInfo>
        <DisplayName>REDMOND\kristaa</DisplayName>
        <AccountId>136</AccountId>
        <AccountType/>
      </UserInfo>
    </APAuthor>
    <TPCommandLine xmlns="9d035d7d-02e5-4a00-8b62-9a556aabc7b5" xsi:nil="true"/>
    <IntlLangReviewer xmlns="9d035d7d-02e5-4a00-8b62-9a556aabc7b5" xsi:nil="true"/>
    <OpenTemplate xmlns="9d035d7d-02e5-4a00-8b62-9a556aabc7b5">true</OpenTemplate>
    <CSXSubmissionDate xmlns="9d035d7d-02e5-4a00-8b62-9a556aabc7b5" xsi:nil="true"/>
    <TaxCatchAll xmlns="9d035d7d-02e5-4a00-8b62-9a556aabc7b5"/>
    <Manager xmlns="9d035d7d-02e5-4a00-8b62-9a556aabc7b5" xsi:nil="true"/>
    <NumericId xmlns="9d035d7d-02e5-4a00-8b62-9a556aabc7b5" xsi:nil="true"/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TPComponent xmlns="9d035d7d-02e5-4a00-8b62-9a556aabc7b5" xsi:nil="true"/>
    <EditorialTags xmlns="9d035d7d-02e5-4a00-8b62-9a556aabc7b5" xsi:nil="true"/>
    <TPExecutable xmlns="9d035d7d-02e5-4a00-8b62-9a556aabc7b5" xsi:nil="true"/>
    <TPLaunchHelpLink xmlns="9d035d7d-02e5-4a00-8b62-9a556aabc7b5" xsi:nil="true"/>
    <LocComments xmlns="9d035d7d-02e5-4a00-8b62-9a556aabc7b5" xsi:nil="true"/>
    <LocRecommendedHandoff xmlns="9d035d7d-02e5-4a00-8b62-9a556aabc7b5" xsi:nil="true"/>
    <SourceTitle xmlns="9d035d7d-02e5-4a00-8b62-9a556aabc7b5" xsi:nil="true"/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OutputCachingOn xmlns="9d035d7d-02e5-4a00-8b62-9a556aabc7b5">false</OutputCachingOn>
    <TemplateStatus xmlns="9d035d7d-02e5-4a00-8b62-9a556aabc7b5">Complete</TemplateStatus>
    <IsSearchable xmlns="9d035d7d-02e5-4a00-8b62-9a556aabc7b5">true</IsSearchable>
    <ContentItem xmlns="9d035d7d-02e5-4a00-8b62-9a556aabc7b5" xsi:nil="true"/>
    <HandoffToMSDN xmlns="9d035d7d-02e5-4a00-8b62-9a556aabc7b5" xsi:nil="true"/>
    <ShowIn xmlns="9d035d7d-02e5-4a00-8b62-9a556aabc7b5">Show everywhere</ShowIn>
    <ThumbnailAssetId xmlns="9d035d7d-02e5-4a00-8b62-9a556aabc7b5" xsi:nil="true"/>
    <UALocComments xmlns="9d035d7d-02e5-4a00-8b62-9a556aabc7b5" xsi:nil="true"/>
    <UALocRecommendation xmlns="9d035d7d-02e5-4a00-8b62-9a556aabc7b5">Localize</UALocRecommendation>
    <LastModifiedDateTime xmlns="9d035d7d-02e5-4a00-8b62-9a556aabc7b5" xsi:nil="true"/>
    <LegacyData xmlns="9d035d7d-02e5-4a00-8b62-9a556aabc7b5" xsi:nil="true"/>
    <LocManualTestRequired xmlns="9d035d7d-02e5-4a00-8b62-9a556aabc7b5">false</LocManualTestRequired>
    <LocMarketGroupTiers2 xmlns="9d035d7d-02e5-4a00-8b62-9a556aabc7b5" xsi:nil="true"/>
    <ClipArtFilename xmlns="9d035d7d-02e5-4a00-8b62-9a556aabc7b5" xsi:nil="true"/>
    <TPApplication xmlns="9d035d7d-02e5-4a00-8b62-9a556aabc7b5" xsi:nil="true"/>
    <CSXHash xmlns="9d035d7d-02e5-4a00-8b62-9a556aabc7b5" xsi:nil="true"/>
    <DirectSourceMarket xmlns="9d035d7d-02e5-4a00-8b62-9a556aabc7b5">english</DirectSourceMarket>
    <PrimaryImageGen xmlns="9d035d7d-02e5-4a00-8b62-9a556aabc7b5">true</PrimaryImageGen>
    <PlannedPubDate xmlns="9d035d7d-02e5-4a00-8b62-9a556aabc7b5" xsi:nil="true"/>
    <CSXSubmissionMarket xmlns="9d035d7d-02e5-4a00-8b62-9a556aabc7b5" xsi:nil="true"/>
    <Downloads xmlns="9d035d7d-02e5-4a00-8b62-9a556aabc7b5">0</Downloads>
    <ArtSampleDocs xmlns="9d035d7d-02e5-4a00-8b62-9a556aabc7b5" xsi:nil="true"/>
    <TrustLevel xmlns="9d035d7d-02e5-4a00-8b62-9a556aabc7b5">1 Microsoft Managed Content</TrustLevel>
    <BlockPublish xmlns="9d035d7d-02e5-4a00-8b62-9a556aabc7b5">false</BlockPublish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BusinessGroup xmlns="9d035d7d-02e5-4a00-8b62-9a556aabc7b5" xsi:nil="true"/>
    <Providers xmlns="9d035d7d-02e5-4a00-8b62-9a556aabc7b5" xsi:nil="true"/>
    <TemplateTemplateType xmlns="9d035d7d-02e5-4a00-8b62-9a556aabc7b5">PowerPoint Presentation Template</TemplateTemplateType>
    <TimesCloned xmlns="9d035d7d-02e5-4a00-8b62-9a556aabc7b5" xsi:nil="true"/>
    <TPAppVersion xmlns="9d035d7d-02e5-4a00-8b62-9a556aabc7b5" xsi:nil="true"/>
    <VoteCount xmlns="9d035d7d-02e5-4a00-8b62-9a556aabc7b5" xsi:nil="true"/>
    <AverageRating xmlns="9d035d7d-02e5-4a00-8b62-9a556aabc7b5" xsi:nil="true"/>
    <FeatureTagsTaxHTField0 xmlns="9d035d7d-02e5-4a00-8b62-9a556aabc7b5">
      <Terms xmlns="http://schemas.microsoft.com/office/infopath/2007/PartnerControls"/>
    </FeatureTagsTaxHTField0>
    <Provider xmlns="9d035d7d-02e5-4a00-8b62-9a556aabc7b5" xsi:nil="true"/>
    <UACurrentWords xmlns="9d035d7d-02e5-4a00-8b62-9a556aabc7b5" xsi:nil="true"/>
    <AssetId xmlns="9d035d7d-02e5-4a00-8b62-9a556aabc7b5">TP103417342</AssetId>
    <TPClientViewer xmlns="9d035d7d-02e5-4a00-8b62-9a556aabc7b5" xsi:nil="true"/>
    <DSATActionTaken xmlns="9d035d7d-02e5-4a00-8b62-9a556aabc7b5" xsi:nil="true"/>
    <APEditor xmlns="9d035d7d-02e5-4a00-8b62-9a556aabc7b5">
      <UserInfo>
        <DisplayName/>
        <AccountId xsi:nil="true"/>
        <AccountType/>
      </UserInfo>
    </APEditor>
    <TPInstallLocation xmlns="9d035d7d-02e5-4a00-8b62-9a556aabc7b5" xsi:nil="true"/>
    <OOCacheId xmlns="9d035d7d-02e5-4a00-8b62-9a556aabc7b5" xsi:nil="true"/>
    <IsDeleted xmlns="9d035d7d-02e5-4a00-8b62-9a556aabc7b5">false</IsDeleted>
    <PublishTargets xmlns="9d035d7d-02e5-4a00-8b62-9a556aabc7b5">OfficeOnlineVNext</PublishTargets>
    <ApprovalLog xmlns="9d035d7d-02e5-4a00-8b62-9a556aabc7b5" xsi:nil="true"/>
    <BugNumber xmlns="9d035d7d-02e5-4a00-8b62-9a556aabc7b5" xsi:nil="true"/>
    <CrawlForDependencies xmlns="9d035d7d-02e5-4a00-8b62-9a556aabc7b5">false</CrawlForDependencies>
    <InternalTagsTaxHTField0 xmlns="9d035d7d-02e5-4a00-8b62-9a556aabc7b5">
      <Terms xmlns="http://schemas.microsoft.com/office/infopath/2007/PartnerControls"/>
    </InternalTagsTaxHTField0>
    <LastHandOff xmlns="9d035d7d-02e5-4a00-8b62-9a556aabc7b5" xsi:nil="true"/>
    <Milestone xmlns="9d035d7d-02e5-4a00-8b62-9a556aabc7b5" xsi:nil="true"/>
    <OriginalRelease xmlns="9d035d7d-02e5-4a00-8b62-9a556aabc7b5">15</OriginalRelease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UANotes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FF6B30-A039-4B04-B801-17C284549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4DE397-0B2A-44AA-BD2A-4DA5ABEBCC0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1e8d559-4d54-460d-ba58-5d5027f88b4d"/>
    <ds:schemaRef ds:uri="http://purl.org/dc/elements/1.1/"/>
    <ds:schemaRef ds:uri="http://schemas.microsoft.com/office/2006/documentManagement/types"/>
    <ds:schemaRef ds:uri="http://schemas.microsoft.com/office/2006/metadata/properties"/>
    <ds:schemaRef ds:uri="9d035d7d-02e5-4a00-8b62-9a556aabc7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Подснежник белоснежный</Template>
  <TotalTime>0</TotalTime>
  <Words>273</Words>
  <Application>Microsoft Office PowerPoint</Application>
  <PresentationFormat>Произвольный</PresentationFormat>
  <Paragraphs>28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HEARTSOFT 16X9</vt:lpstr>
      <vt:lpstr>“ПОДСНЕЖНИК БЕЛОСНЕЖНЫЙ"</vt:lpstr>
      <vt:lpstr>Слайд 2</vt:lpstr>
      <vt:lpstr>Слайд 3</vt:lpstr>
      <vt:lpstr>Прорастает сквозь снежок, К солнечным лучам, цветок,  Маленький и нежный, Беленький подснежник.                                    Маслей Н.</vt:lpstr>
      <vt:lpstr>    В бутоне цветок похож на висящую каплю молока,   поэтому его латинское название галантус,  что обозначает молочный цветок.</vt:lpstr>
      <vt:lpstr> Самый первый, самый тонкий, Есть цветок с названьем нежным. Как привет капели звонкой, Называется подснежник.  В.Нищев</vt:lpstr>
      <vt:lpstr>Первым вылез из темницы На лесной проталинке. Он мороза не боится, Хоть и очень маленький. </vt:lpstr>
      <vt:lpstr>      При раскрытии бутона три внутренние более короткие доли, сомкнуты в маленький колокольчик, внутри которого спрятаны  тычинки и пестик.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2018-02-24T11:18:23Z</dcterms:created>
  <dcterms:modified xsi:type="dcterms:W3CDTF">2018-04-23T15:37:41Z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